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88EFA-B89A-4BD2-8C33-878A3ED879FA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0CF4B-7EB3-456A-832E-1458235A6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813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ercu Pro" panose="020B0503050601040103" pitchFamily="34" charset="0"/>
                <a:ea typeface="+mn-ea"/>
                <a:cs typeface="+mn-cs"/>
              </a:rPr>
              <a:t>12/02/2007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ercu Pro" panose="020B0503050601040103" pitchFamily="34" charset="0"/>
                <a:ea typeface="+mn-ea"/>
                <a:cs typeface="+mn-cs"/>
              </a:rPr>
              <a:t>Project Name: HMRC v1.8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D465-50C8-4A72-B443-63F641AD813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ercu Pro" panose="020B0503050601040103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ercu Pro" panose="020B05030506010401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759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A3DE5-1E16-47E3-9108-5D477BBAC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2" y="1825625"/>
            <a:ext cx="1147373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3898C9A-CFE6-4DAD-B95E-4E24D938022D}"/>
              </a:ext>
            </a:extLst>
          </p:cNvPr>
          <p:cNvCxnSpPr>
            <a:cxnSpLocks/>
          </p:cNvCxnSpPr>
          <p:nvPr userDrawn="1"/>
        </p:nvCxnSpPr>
        <p:spPr>
          <a:xfrm>
            <a:off x="421419" y="1208598"/>
            <a:ext cx="11394219" cy="0"/>
          </a:xfrm>
          <a:prstGeom prst="line">
            <a:avLst/>
          </a:prstGeom>
          <a:ln w="57150">
            <a:solidFill>
              <a:srgbClr val="FF00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D8C9F59A-6982-420A-B552-E13974723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770" y="479542"/>
            <a:ext cx="8804551" cy="961155"/>
          </a:xfrm>
        </p:spPr>
        <p:txBody>
          <a:bodyPr lIns="91440" tIns="45720" rIns="91440" bIns="45720" anchor="t">
            <a:normAutofit/>
          </a:bodyPr>
          <a:lstStyle/>
          <a:p>
            <a:r>
              <a:rPr lang="en-GB" sz="3600" b="1">
                <a:latin typeface="Apercu Pro" panose="020B0503050601040103" pitchFamily="34" charset="0"/>
                <a:cs typeface="Calibri"/>
              </a:rPr>
              <a:t>Preparations for 1 January 2021</a:t>
            </a:r>
            <a:endParaRPr lang="en-GB" sz="3600" b="1">
              <a:latin typeface="Apercu Pro" panose="020B0503050601040103" pitchFamily="34" charset="0"/>
              <a:cs typeface="Calibri" panose="020F050202020403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22DFB02-5292-4374-A2A3-51AD57ED562C}"/>
              </a:ext>
            </a:extLst>
          </p:cNvPr>
          <p:cNvGrpSpPr/>
          <p:nvPr userDrawn="1"/>
        </p:nvGrpSpPr>
        <p:grpSpPr>
          <a:xfrm>
            <a:off x="318052" y="6055907"/>
            <a:ext cx="3179456" cy="549880"/>
            <a:chOff x="382681" y="5870558"/>
            <a:chExt cx="3570754" cy="617554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3AF6B8D8-4E20-4AD5-9449-1015BD53153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r="44282"/>
            <a:stretch/>
          </p:blipFill>
          <p:spPr>
            <a:xfrm>
              <a:off x="382681" y="5870558"/>
              <a:ext cx="3508001" cy="617554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013B73B-D477-4046-8A43-98E0C8727432}"/>
                </a:ext>
              </a:extLst>
            </p:cNvPr>
            <p:cNvSpPr/>
            <p:nvPr userDrawn="1"/>
          </p:nvSpPr>
          <p:spPr>
            <a:xfrm>
              <a:off x="3594847" y="5870558"/>
              <a:ext cx="358588" cy="3240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83160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A3DE5-1E16-47E3-9108-5D477BBAC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2" y="1825625"/>
            <a:ext cx="1147373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3898C9A-CFE6-4DAD-B95E-4E24D938022D}"/>
              </a:ext>
            </a:extLst>
          </p:cNvPr>
          <p:cNvCxnSpPr>
            <a:cxnSpLocks/>
          </p:cNvCxnSpPr>
          <p:nvPr userDrawn="1"/>
        </p:nvCxnSpPr>
        <p:spPr>
          <a:xfrm>
            <a:off x="421419" y="1208598"/>
            <a:ext cx="11394219" cy="0"/>
          </a:xfrm>
          <a:prstGeom prst="line">
            <a:avLst/>
          </a:prstGeom>
          <a:ln w="57150">
            <a:solidFill>
              <a:srgbClr val="FF00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D8C9F59A-6982-420A-B552-E13974723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770" y="479542"/>
            <a:ext cx="8804551" cy="961155"/>
          </a:xfrm>
        </p:spPr>
        <p:txBody>
          <a:bodyPr lIns="91440" tIns="45720" rIns="91440" bIns="45720" anchor="t">
            <a:normAutofit/>
          </a:bodyPr>
          <a:lstStyle/>
          <a:p>
            <a:r>
              <a:rPr lang="en-GB" sz="3600" b="1">
                <a:latin typeface="Apercu Pro" panose="020B0503050601040103" pitchFamily="34" charset="0"/>
                <a:cs typeface="Calibri"/>
              </a:rPr>
              <a:t>Preparations for 1 January 2021</a:t>
            </a:r>
            <a:endParaRPr lang="en-GB" sz="3600" b="1">
              <a:latin typeface="Apercu Pro" panose="020B0503050601040103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643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D2429F-C0E3-42EC-89EC-67A5A5A9C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F87707-116C-48FD-BD7B-ACB760530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4CAEC1-DCD9-4281-BC1E-9AB31584F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percu Pro" panose="020B0503050601040103" pitchFamily="34" charset="0"/>
              </a:defRPr>
            </a:lvl1pPr>
          </a:lstStyle>
          <a:p>
            <a:fld id="{481D8BE7-A135-40C1-9EBC-B305DD12AED0}" type="datetimeFigureOut">
              <a:rPr lang="en-GB" smtClean="0"/>
              <a:pPr/>
              <a:t>19/01/2021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D89FD-0B2F-4E98-AA38-ECC8589C0C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percu Pro" panose="020B0503050601040103" pitchFamily="34" charset="0"/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33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D2767"/>
          </a:solidFill>
          <a:latin typeface="Apercu Pro Medium" panose="020B06030506010401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2D2767"/>
          </a:solidFill>
          <a:latin typeface="Apercu Pro" panose="020B05030506010401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D2767"/>
          </a:solidFill>
          <a:latin typeface="Apercu Pro" panose="020B05030506010401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D2767"/>
          </a:solidFill>
          <a:latin typeface="Apercu Pro" panose="020B05030506010401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D2767"/>
          </a:solidFill>
          <a:latin typeface="Apercu Pro" panose="020B05030506010401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D2767"/>
          </a:solidFill>
          <a:latin typeface="Apercu Pro" panose="020B05030506010401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65979D9-2D55-45D0-92B8-734FC21ABAFE}"/>
              </a:ext>
            </a:extLst>
          </p:cNvPr>
          <p:cNvSpPr txBox="1"/>
          <p:nvPr/>
        </p:nvSpPr>
        <p:spPr>
          <a:xfrm>
            <a:off x="334325" y="506048"/>
            <a:ext cx="1151290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>
                <a:solidFill>
                  <a:prstClr val="white"/>
                </a:solidFill>
                <a:highlight>
                  <a:srgbClr val="FF0031"/>
                </a:highlight>
                <a:latin typeface="Apercu Pro" panose="020B0604020202020204" charset="0"/>
                <a:cs typeface="Helvetica" panose="020B0604020202020204" pitchFamily="34" charset="0"/>
              </a:rPr>
              <a:t>HELPLINE NUMBERS</a:t>
            </a: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highlight>
                <a:srgbClr val="FF0031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99A699-41D4-43EA-B353-516A7C24A4FD}"/>
              </a:ext>
            </a:extLst>
          </p:cNvPr>
          <p:cNvSpPr txBox="1"/>
          <p:nvPr/>
        </p:nvSpPr>
        <p:spPr>
          <a:xfrm>
            <a:off x="364995" y="1290533"/>
            <a:ext cx="10912606" cy="5292000"/>
          </a:xfrm>
          <a:custGeom>
            <a:avLst/>
            <a:gdLst>
              <a:gd name="connsiteX0" fmla="*/ 0 w 11409080"/>
              <a:gd name="connsiteY0" fmla="*/ 0 h 6350456"/>
              <a:gd name="connsiteX1" fmla="*/ 11409080 w 11409080"/>
              <a:gd name="connsiteY1" fmla="*/ 0 h 6350456"/>
              <a:gd name="connsiteX2" fmla="*/ 11409080 w 11409080"/>
              <a:gd name="connsiteY2" fmla="*/ 6350456 h 6350456"/>
              <a:gd name="connsiteX3" fmla="*/ 0 w 11409080"/>
              <a:gd name="connsiteY3" fmla="*/ 6350456 h 6350456"/>
              <a:gd name="connsiteX4" fmla="*/ 0 w 11409080"/>
              <a:gd name="connsiteY4" fmla="*/ 0 h 6350456"/>
              <a:gd name="connsiteX0" fmla="*/ 0 w 11409080"/>
              <a:gd name="connsiteY0" fmla="*/ 0 h 6350508"/>
              <a:gd name="connsiteX1" fmla="*/ 11409080 w 11409080"/>
              <a:gd name="connsiteY1" fmla="*/ 0 h 6350508"/>
              <a:gd name="connsiteX2" fmla="*/ 11409080 w 11409080"/>
              <a:gd name="connsiteY2" fmla="*/ 6350456 h 6350508"/>
              <a:gd name="connsiteX3" fmla="*/ 5806764 w 11409080"/>
              <a:gd name="connsiteY3" fmla="*/ 4839481 h 6350508"/>
              <a:gd name="connsiteX4" fmla="*/ 0 w 11409080"/>
              <a:gd name="connsiteY4" fmla="*/ 6350456 h 6350508"/>
              <a:gd name="connsiteX5" fmla="*/ 0 w 11409080"/>
              <a:gd name="connsiteY5" fmla="*/ 0 h 6350508"/>
              <a:gd name="connsiteX0" fmla="*/ 5410 w 11414490"/>
              <a:gd name="connsiteY0" fmla="*/ 0 h 6350508"/>
              <a:gd name="connsiteX1" fmla="*/ 11414490 w 11414490"/>
              <a:gd name="connsiteY1" fmla="*/ 0 h 6350508"/>
              <a:gd name="connsiteX2" fmla="*/ 11414490 w 11414490"/>
              <a:gd name="connsiteY2" fmla="*/ 6350456 h 6350508"/>
              <a:gd name="connsiteX3" fmla="*/ 5812174 w 11414490"/>
              <a:gd name="connsiteY3" fmla="*/ 4839481 h 6350508"/>
              <a:gd name="connsiteX4" fmla="*/ 0 w 11414490"/>
              <a:gd name="connsiteY4" fmla="*/ 4867938 h 6350508"/>
              <a:gd name="connsiteX5" fmla="*/ 5410 w 11414490"/>
              <a:gd name="connsiteY5" fmla="*/ 0 h 6350508"/>
              <a:gd name="connsiteX0" fmla="*/ 5410 w 11436132"/>
              <a:gd name="connsiteY0" fmla="*/ 0 h 4873348"/>
              <a:gd name="connsiteX1" fmla="*/ 11414490 w 11436132"/>
              <a:gd name="connsiteY1" fmla="*/ 0 h 4873348"/>
              <a:gd name="connsiteX2" fmla="*/ 11436132 w 11436132"/>
              <a:gd name="connsiteY2" fmla="*/ 4873348 h 4873348"/>
              <a:gd name="connsiteX3" fmla="*/ 5812174 w 11436132"/>
              <a:gd name="connsiteY3" fmla="*/ 4839481 h 4873348"/>
              <a:gd name="connsiteX4" fmla="*/ 0 w 11436132"/>
              <a:gd name="connsiteY4" fmla="*/ 4867938 h 4873348"/>
              <a:gd name="connsiteX5" fmla="*/ 5410 w 11436132"/>
              <a:gd name="connsiteY5" fmla="*/ 0 h 4873348"/>
              <a:gd name="connsiteX0" fmla="*/ 5410 w 11436132"/>
              <a:gd name="connsiteY0" fmla="*/ 0 h 4873348"/>
              <a:gd name="connsiteX1" fmla="*/ 11414490 w 11436132"/>
              <a:gd name="connsiteY1" fmla="*/ 0 h 4873348"/>
              <a:gd name="connsiteX2" fmla="*/ 11436132 w 11436132"/>
              <a:gd name="connsiteY2" fmla="*/ 4873348 h 4873348"/>
              <a:gd name="connsiteX3" fmla="*/ 5812174 w 11436132"/>
              <a:gd name="connsiteY3" fmla="*/ 4839481 h 4873348"/>
              <a:gd name="connsiteX4" fmla="*/ 0 w 11436132"/>
              <a:gd name="connsiteY4" fmla="*/ 4053936 h 4873348"/>
              <a:gd name="connsiteX5" fmla="*/ 5410 w 11436132"/>
              <a:gd name="connsiteY5" fmla="*/ 0 h 4873348"/>
              <a:gd name="connsiteX0" fmla="*/ 5410 w 11436132"/>
              <a:gd name="connsiteY0" fmla="*/ 0 h 4873348"/>
              <a:gd name="connsiteX1" fmla="*/ 11414490 w 11436132"/>
              <a:gd name="connsiteY1" fmla="*/ 0 h 4873348"/>
              <a:gd name="connsiteX2" fmla="*/ 11436132 w 11436132"/>
              <a:gd name="connsiteY2" fmla="*/ 4873348 h 4873348"/>
              <a:gd name="connsiteX3" fmla="*/ 5920387 w 11436132"/>
              <a:gd name="connsiteY3" fmla="*/ 4013084 h 4873348"/>
              <a:gd name="connsiteX4" fmla="*/ 0 w 11436132"/>
              <a:gd name="connsiteY4" fmla="*/ 4053936 h 4873348"/>
              <a:gd name="connsiteX5" fmla="*/ 5410 w 11436132"/>
              <a:gd name="connsiteY5" fmla="*/ 0 h 4873348"/>
              <a:gd name="connsiteX0" fmla="*/ 5410 w 11463185"/>
              <a:gd name="connsiteY0" fmla="*/ 0 h 4053936"/>
              <a:gd name="connsiteX1" fmla="*/ 11414490 w 11463185"/>
              <a:gd name="connsiteY1" fmla="*/ 0 h 4053936"/>
              <a:gd name="connsiteX2" fmla="*/ 11463185 w 11463185"/>
              <a:gd name="connsiteY2" fmla="*/ 4018026 h 4053936"/>
              <a:gd name="connsiteX3" fmla="*/ 5920387 w 11463185"/>
              <a:gd name="connsiteY3" fmla="*/ 4013084 h 4053936"/>
              <a:gd name="connsiteX4" fmla="*/ 0 w 11463185"/>
              <a:gd name="connsiteY4" fmla="*/ 4053936 h 4053936"/>
              <a:gd name="connsiteX5" fmla="*/ 5410 w 11463185"/>
              <a:gd name="connsiteY5" fmla="*/ 0 h 4053936"/>
              <a:gd name="connsiteX0" fmla="*/ 24460 w 11482235"/>
              <a:gd name="connsiteY0" fmla="*/ 0 h 4018026"/>
              <a:gd name="connsiteX1" fmla="*/ 11433540 w 11482235"/>
              <a:gd name="connsiteY1" fmla="*/ 0 h 4018026"/>
              <a:gd name="connsiteX2" fmla="*/ 11482235 w 11482235"/>
              <a:gd name="connsiteY2" fmla="*/ 4018026 h 4018026"/>
              <a:gd name="connsiteX3" fmla="*/ 5939437 w 11482235"/>
              <a:gd name="connsiteY3" fmla="*/ 4013084 h 4018026"/>
              <a:gd name="connsiteX4" fmla="*/ 0 w 11482235"/>
              <a:gd name="connsiteY4" fmla="*/ 3165179 h 4018026"/>
              <a:gd name="connsiteX5" fmla="*/ 24460 w 11482235"/>
              <a:gd name="connsiteY5" fmla="*/ 0 h 4018026"/>
              <a:gd name="connsiteX0" fmla="*/ 24460 w 11482235"/>
              <a:gd name="connsiteY0" fmla="*/ 0 h 4018026"/>
              <a:gd name="connsiteX1" fmla="*/ 11433540 w 11482235"/>
              <a:gd name="connsiteY1" fmla="*/ 0 h 4018026"/>
              <a:gd name="connsiteX2" fmla="*/ 11482235 w 11482235"/>
              <a:gd name="connsiteY2" fmla="*/ 4018026 h 4018026"/>
              <a:gd name="connsiteX3" fmla="*/ 5945787 w 11482235"/>
              <a:gd name="connsiteY3" fmla="*/ 3116665 h 4018026"/>
              <a:gd name="connsiteX4" fmla="*/ 0 w 11482235"/>
              <a:gd name="connsiteY4" fmla="*/ 3165179 h 4018026"/>
              <a:gd name="connsiteX5" fmla="*/ 24460 w 11482235"/>
              <a:gd name="connsiteY5" fmla="*/ 0 h 4018026"/>
              <a:gd name="connsiteX0" fmla="*/ 24460 w 11513985"/>
              <a:gd name="connsiteY0" fmla="*/ 0 h 3165179"/>
              <a:gd name="connsiteX1" fmla="*/ 11433540 w 11513985"/>
              <a:gd name="connsiteY1" fmla="*/ 0 h 3165179"/>
              <a:gd name="connsiteX2" fmla="*/ 11513985 w 11513985"/>
              <a:gd name="connsiteY2" fmla="*/ 3125438 h 3165179"/>
              <a:gd name="connsiteX3" fmla="*/ 5945787 w 11513985"/>
              <a:gd name="connsiteY3" fmla="*/ 3116665 h 3165179"/>
              <a:gd name="connsiteX4" fmla="*/ 0 w 11513985"/>
              <a:gd name="connsiteY4" fmla="*/ 3165179 h 3165179"/>
              <a:gd name="connsiteX5" fmla="*/ 24460 w 11513985"/>
              <a:gd name="connsiteY5" fmla="*/ 0 h 3165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13985" h="3165179">
                <a:moveTo>
                  <a:pt x="24460" y="0"/>
                </a:moveTo>
                <a:lnTo>
                  <a:pt x="11433540" y="0"/>
                </a:lnTo>
                <a:lnTo>
                  <a:pt x="11513985" y="3125438"/>
                </a:lnTo>
                <a:lnTo>
                  <a:pt x="5945787" y="3116665"/>
                </a:lnTo>
                <a:lnTo>
                  <a:pt x="0" y="3165179"/>
                </a:lnTo>
                <a:cubicBezTo>
                  <a:pt x="1803" y="1542533"/>
                  <a:pt x="22657" y="1622646"/>
                  <a:pt x="24460" y="0"/>
                </a:cubicBezTo>
                <a:close/>
              </a:path>
            </a:pathLst>
          </a:custGeom>
          <a:noFill/>
        </p:spPr>
        <p:txBody>
          <a:bodyPr wrap="square" lIns="91440" tIns="45720" rIns="91440" bIns="45720" numCol="2" spcCol="180000" anchor="t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rgbClr val="E61E42"/>
              </a:buClr>
            </a:pPr>
            <a:r>
              <a:rPr lang="en-GB" sz="1200" b="1">
                <a:latin typeface="Apercu Pro"/>
              </a:rPr>
              <a:t>Borders (Importing and exporting) 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Clr>
                <a:srgbClr val="E61E42"/>
              </a:buClr>
              <a:buFont typeface="Wingdings" panose="05000000000000000000" pitchFamily="2" charset="2"/>
              <a:buChar char="§"/>
            </a:pPr>
            <a:r>
              <a:rPr lang="en-GB" sz="1200">
                <a:latin typeface="Apercu Pro"/>
                <a:ea typeface="Arial" panose="020B0604020202020204" pitchFamily="34" charset="0"/>
              </a:rPr>
              <a:t>Customs </a:t>
            </a:r>
            <a:r>
              <a:rPr lang="en-GB" sz="1200">
                <a:latin typeface="Apercu Pro"/>
              </a:rPr>
              <a:t>declarations, simplified customs procedures, duties and tariffs:</a:t>
            </a:r>
            <a:br>
              <a:rPr lang="en-GB" sz="1200">
                <a:latin typeface="Apercu Pro"/>
              </a:rPr>
            </a:br>
            <a:r>
              <a:rPr lang="en-GB" sz="1200">
                <a:latin typeface="Apercu Pro"/>
              </a:rPr>
              <a:t> </a:t>
            </a:r>
            <a:r>
              <a:rPr lang="en-GB" sz="1200" b="1">
                <a:latin typeface="Apercu Pro"/>
              </a:rPr>
              <a:t>0300 322 9434 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Clr>
                <a:srgbClr val="E61E42"/>
              </a:buClr>
              <a:buFont typeface="Wingdings" panose="05000000000000000000" pitchFamily="2" charset="2"/>
              <a:buChar char="§"/>
            </a:pPr>
            <a:r>
              <a:rPr lang="en-GB" sz="1200">
                <a:latin typeface="Apercu Pro"/>
              </a:rPr>
              <a:t>Trader import and export licences and certificates of free sale: </a:t>
            </a:r>
            <a:r>
              <a:rPr lang="en-GB" sz="1200" b="1">
                <a:latin typeface="Apercu Pro"/>
              </a:rPr>
              <a:t>03300 41650</a:t>
            </a:r>
            <a:r>
              <a:rPr lang="en-GB" sz="1200">
                <a:latin typeface="Apercu Pro"/>
              </a:rPr>
              <a:t>0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Clr>
                <a:srgbClr val="E61E42"/>
              </a:buClr>
              <a:buFont typeface="Wingdings" panose="05000000000000000000" pitchFamily="2" charset="2"/>
              <a:buChar char="§"/>
            </a:pPr>
            <a:r>
              <a:rPr lang="en-GB" sz="1200">
                <a:latin typeface="Apercu Pro"/>
              </a:rPr>
              <a:t>For exporting food, drink and agricultural products: </a:t>
            </a:r>
            <a:r>
              <a:rPr lang="en-GB" sz="1200" b="1">
                <a:latin typeface="Apercu Pro"/>
              </a:rPr>
              <a:t>0300 020 0301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Clr>
                <a:srgbClr val="E61E42"/>
              </a:buClr>
              <a:buFont typeface="Wingdings" panose="05000000000000000000" pitchFamily="2" charset="2"/>
              <a:buChar char="§"/>
            </a:pPr>
            <a:r>
              <a:rPr lang="en-GB" sz="1200">
                <a:latin typeface="Apercu Pro"/>
              </a:rPr>
              <a:t>Import and export of timber: </a:t>
            </a:r>
            <a:r>
              <a:rPr lang="en-GB" sz="1200" b="1">
                <a:latin typeface="Apercu Pro"/>
              </a:rPr>
              <a:t>0300 067 5155 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Clr>
                <a:srgbClr val="E61E42"/>
              </a:buClr>
              <a:buFont typeface="Wingdings" panose="05000000000000000000" pitchFamily="2" charset="2"/>
              <a:buChar char="§"/>
            </a:pPr>
            <a:r>
              <a:rPr lang="en-GB" sz="1200">
                <a:latin typeface="Apercu Pro"/>
              </a:rPr>
              <a:t>Plants and plant products: </a:t>
            </a:r>
            <a:r>
              <a:rPr lang="en-GB" sz="1200" b="1">
                <a:latin typeface="Apercu Pro"/>
              </a:rPr>
              <a:t>0300 1000 313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Clr>
                <a:srgbClr val="E61E42"/>
              </a:buClr>
              <a:buFont typeface="Wingdings" panose="05000000000000000000" pitchFamily="2" charset="2"/>
              <a:buChar char="§"/>
            </a:pPr>
            <a:r>
              <a:rPr lang="en-GB" sz="1200">
                <a:latin typeface="Apercu Pro"/>
              </a:rPr>
              <a:t>Importing and exporting of waste: </a:t>
            </a:r>
            <a:r>
              <a:rPr lang="en-GB" sz="1200" b="1">
                <a:latin typeface="Apercu Pro"/>
              </a:rPr>
              <a:t>03708 506 506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Clr>
                <a:srgbClr val="E61E42"/>
              </a:buClr>
              <a:buFont typeface="Wingdings" panose="05000000000000000000" pitchFamily="2" charset="2"/>
              <a:buChar char="§"/>
            </a:pPr>
            <a:r>
              <a:rPr lang="en-GB" sz="1200">
                <a:latin typeface="Apercu Pro"/>
              </a:rPr>
              <a:t>Vehicles enquiries: </a:t>
            </a:r>
            <a:r>
              <a:rPr lang="en-GB" sz="1200" b="1">
                <a:latin typeface="Apercu Pro"/>
              </a:rPr>
              <a:t>0300 790 6802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Clr>
                <a:srgbClr val="E61E42"/>
              </a:buClr>
              <a:buFont typeface="Wingdings" panose="05000000000000000000" pitchFamily="2" charset="2"/>
              <a:buChar char="§"/>
            </a:pPr>
            <a:r>
              <a:rPr lang="en-GB" sz="1200">
                <a:latin typeface="Apercu Pro"/>
              </a:rPr>
              <a:t>Driving licences and International driving permits: </a:t>
            </a:r>
            <a:r>
              <a:rPr lang="en-GB" sz="1200" b="1">
                <a:latin typeface="Apercu Pro"/>
              </a:rPr>
              <a:t>0300 790 6802 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Clr>
                <a:srgbClr val="E61E42"/>
              </a:buClr>
              <a:buFont typeface="Wingdings" panose="05000000000000000000" pitchFamily="2" charset="2"/>
              <a:buChar char="§"/>
            </a:pPr>
            <a:r>
              <a:rPr lang="en-GB" sz="1200">
                <a:latin typeface="Apercu Pro"/>
              </a:rPr>
              <a:t>Importing and exporting vehicle and trailer registration: </a:t>
            </a:r>
            <a:r>
              <a:rPr lang="en-GB" sz="1200" b="1">
                <a:latin typeface="Apercu Pro"/>
              </a:rPr>
              <a:t>0300 790 6802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Clr>
                <a:srgbClr val="E61E42"/>
              </a:buClr>
              <a:buFont typeface="Wingdings" panose="05000000000000000000" pitchFamily="2" charset="2"/>
              <a:buChar char="§"/>
            </a:pPr>
            <a:r>
              <a:rPr lang="en-GB" sz="1200">
                <a:latin typeface="Apercu Pro"/>
              </a:rPr>
              <a:t>Operator licence and permits: </a:t>
            </a:r>
            <a:r>
              <a:rPr lang="en-GB" sz="1200" b="1">
                <a:latin typeface="Apercu Pro"/>
              </a:rPr>
              <a:t>0300 790 6801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Clr>
                <a:srgbClr val="E61E42"/>
              </a:buClr>
              <a:buFont typeface="Wingdings" panose="05000000000000000000" pitchFamily="2" charset="2"/>
              <a:buChar char="§"/>
            </a:pPr>
            <a:r>
              <a:rPr lang="en-GB" sz="1200">
                <a:latin typeface="Apercu Pro"/>
              </a:rPr>
              <a:t>Certificate of Professional Competence (CPC): </a:t>
            </a:r>
            <a:r>
              <a:rPr lang="en-GB" sz="1200" b="1">
                <a:latin typeface="Apercu Pro"/>
              </a:rPr>
              <a:t>0300 790 6801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E61E42"/>
              </a:buClr>
            </a:pPr>
            <a:r>
              <a:rPr lang="en-GB" sz="1200" b="1">
                <a:latin typeface="Apercu Pro"/>
              </a:rPr>
              <a:t>Economy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Clr>
                <a:srgbClr val="E61E42"/>
              </a:buClr>
              <a:buFont typeface="Wingdings" panose="05000000000000000000" pitchFamily="2" charset="2"/>
              <a:buChar char="§"/>
            </a:pPr>
            <a:r>
              <a:rPr lang="en-GB" sz="1200">
                <a:latin typeface="Apercu Pro"/>
              </a:rPr>
              <a:t>Business support helpline (England): </a:t>
            </a: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ercu Pro"/>
                <a:ea typeface="+mn-ea"/>
                <a:cs typeface="+mn-cs"/>
              </a:rPr>
              <a:t>0800 998 1098</a:t>
            </a:r>
            <a:r>
              <a:rPr lang="en-GB" sz="1200" b="1">
                <a:latin typeface="Apercu Pro"/>
              </a:rPr>
              <a:t> </a:t>
            </a:r>
            <a:endParaRPr lang="en-GB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percu Pro"/>
            </a:endParaRP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Clr>
                <a:srgbClr val="E61E42"/>
              </a:buClr>
              <a:buFont typeface="Wingdings" panose="05000000000000000000" pitchFamily="2" charset="2"/>
              <a:buChar char="§"/>
            </a:pPr>
            <a:r>
              <a:rPr lang="en-GB" sz="12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ercu Pro"/>
              </a:rPr>
              <a:t>Find Business Support Scotland helpline: </a:t>
            </a:r>
            <a:r>
              <a:rPr lang="en-GB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ercu Pro"/>
              </a:rPr>
              <a:t>0300 303 0660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Clr>
                <a:srgbClr val="E61E42"/>
              </a:buClr>
              <a:buFont typeface="Wingdings" panose="05000000000000000000" pitchFamily="2" charset="2"/>
              <a:buChar char="§"/>
            </a:pPr>
            <a:r>
              <a:rPr lang="en-GB" sz="12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ercu Pro"/>
              </a:rPr>
              <a:t>Business Wales helpline: </a:t>
            </a:r>
            <a:r>
              <a:rPr lang="en-GB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ercu Pro"/>
              </a:rPr>
              <a:t>0300 060 3000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Clr>
                <a:srgbClr val="E61E42"/>
              </a:buClr>
              <a:buFont typeface="Wingdings" panose="05000000000000000000" pitchFamily="2" charset="2"/>
              <a:buChar char="§"/>
            </a:pPr>
            <a:r>
              <a:rPr lang="en-GB" sz="1200">
                <a:latin typeface="Apercu Pro"/>
              </a:rPr>
              <a:t>Invest Northern Ireland helpline: </a:t>
            </a:r>
            <a:r>
              <a:rPr lang="en-GB" sz="1200" b="1">
                <a:latin typeface="Apercu Pro"/>
              </a:rPr>
              <a:t>0800 181 4422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Clr>
                <a:srgbClr val="E61E42"/>
              </a:buClr>
              <a:buFont typeface="Wingdings" panose="05000000000000000000" pitchFamily="2" charset="2"/>
              <a:buChar char="§"/>
            </a:pPr>
            <a:r>
              <a:rPr lang="en-GB" sz="1200">
                <a:latin typeface="Apercu Pro"/>
              </a:rPr>
              <a:t>Regulation of manufactured goods: </a:t>
            </a:r>
            <a:r>
              <a:rPr lang="en-GB" sz="1200" b="1">
                <a:latin typeface="Apercu Pro"/>
              </a:rPr>
              <a:t>0121 345 1201  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Clr>
                <a:srgbClr val="E61E42"/>
              </a:buClr>
              <a:buFont typeface="Wingdings" panose="05000000000000000000" pitchFamily="2" charset="2"/>
              <a:buChar char="§"/>
            </a:pPr>
            <a:r>
              <a:rPr lang="en-GB" sz="1200">
                <a:latin typeface="Apercu Pro"/>
              </a:rPr>
              <a:t>CE / UKCA marking: </a:t>
            </a:r>
            <a:r>
              <a:rPr lang="en-GB" sz="1200" b="1">
                <a:latin typeface="Apercu Pro"/>
              </a:rPr>
              <a:t>0121 345 1201 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Clr>
                <a:srgbClr val="E61E42"/>
              </a:buClr>
              <a:buFont typeface="Wingdings" panose="05000000000000000000" pitchFamily="2" charset="2"/>
              <a:buChar char="§"/>
            </a:pPr>
            <a:r>
              <a:rPr lang="en-GB" sz="1200">
                <a:latin typeface="Apercu Pro"/>
              </a:rPr>
              <a:t>Regulation of medicines and medical devices: </a:t>
            </a:r>
            <a:r>
              <a:rPr lang="en-GB" sz="1200" b="1">
                <a:latin typeface="Apercu Pro"/>
              </a:rPr>
              <a:t>020 3080 6000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Clr>
                <a:srgbClr val="E61E42"/>
              </a:buClr>
              <a:buFont typeface="Wingdings" panose="05000000000000000000" pitchFamily="2" charset="2"/>
              <a:buChar char="§"/>
            </a:pPr>
            <a:r>
              <a:rPr lang="en-GB" sz="1200">
                <a:latin typeface="Apercu Pro"/>
              </a:rPr>
              <a:t>Supply of medicinal products:</a:t>
            </a:r>
            <a:r>
              <a:rPr lang="en-GB" sz="1200" b="1">
                <a:latin typeface="Apercu Pro"/>
              </a:rPr>
              <a:t> 0800 915 9964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Clr>
                <a:srgbClr val="E61E42"/>
              </a:buClr>
              <a:buFont typeface="Wingdings" panose="05000000000000000000" pitchFamily="2" charset="2"/>
              <a:buChar char="§"/>
            </a:pPr>
            <a:r>
              <a:rPr lang="en-GB" sz="1200">
                <a:latin typeface="Apercu Pro"/>
              </a:rPr>
              <a:t>European Timber Regulations: </a:t>
            </a:r>
            <a:r>
              <a:rPr lang="en-GB" sz="1200" b="1">
                <a:latin typeface="Apercu Pro"/>
              </a:rPr>
              <a:t>0300 067 4000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Clr>
                <a:srgbClr val="E61E42"/>
              </a:buClr>
              <a:buFont typeface="Wingdings" panose="05000000000000000000" pitchFamily="2" charset="2"/>
              <a:buChar char="§"/>
            </a:pPr>
            <a:r>
              <a:rPr lang="en-GB" sz="1200">
                <a:latin typeface="Apercu Pro"/>
              </a:rPr>
              <a:t>Forest Law Enforcement Governance and Trade Regulation: </a:t>
            </a:r>
            <a:r>
              <a:rPr lang="en-GB" sz="1200" b="1">
                <a:latin typeface="Apercu Pro"/>
              </a:rPr>
              <a:t>0300 067 4000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80F7AF-C19D-4D01-B208-841F4414D1FB}"/>
              </a:ext>
            </a:extLst>
          </p:cNvPr>
          <p:cNvSpPr txBox="1"/>
          <p:nvPr/>
        </p:nvSpPr>
        <p:spPr>
          <a:xfrm>
            <a:off x="5821298" y="1756714"/>
            <a:ext cx="5736229" cy="487312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rgbClr val="E61E42"/>
              </a:buClr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ercu Pro"/>
                <a:ea typeface="+mn-ea"/>
                <a:cs typeface="+mn-cs"/>
              </a:rPr>
              <a:t>Energy</a:t>
            </a:r>
            <a:endParaRPr lang="en-GB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percu Pro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rgbClr val="E61E4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ercu Pro"/>
                <a:ea typeface="+mn-ea"/>
                <a:cs typeface="+mn-cs"/>
              </a:rPr>
              <a:t>EU Emissions Trading System, Allowances and Carbon Emissions, UK Energy Markets, Single Electricity Market, Civil Nuclear and Electricity Suppliers and </a:t>
            </a:r>
            <a:r>
              <a:rPr lang="en-GB" sz="1200">
                <a:latin typeface="Apercu Pro"/>
              </a:rPr>
              <a:t>System</a:t>
            </a: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ercu Pro"/>
                <a:ea typeface="+mn-ea"/>
                <a:cs typeface="+mn-cs"/>
              </a:rPr>
              <a:t>s: </a:t>
            </a: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ercu Pro"/>
                <a:ea typeface="+mn-ea"/>
                <a:cs typeface="+mn-cs"/>
              </a:rPr>
              <a:t>020 7215 5000</a:t>
            </a:r>
            <a:endParaRPr lang="en-GB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percu Pro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rgbClr val="E61E42"/>
              </a:buClr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ercu Pro"/>
                <a:ea typeface="+mn-ea"/>
                <a:cs typeface="+mn-cs"/>
              </a:rPr>
              <a:t>Fish</a:t>
            </a:r>
            <a:endParaRPr lang="en-GB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percu Pro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rgbClr val="E61E4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ercu Pro"/>
                <a:ea typeface="+mn-ea"/>
                <a:cs typeface="+mn-cs"/>
              </a:rPr>
              <a:t>Fish Exports, Catch Certificates, Processing Statements and Prior Notification or Pre-Landing Declarations: </a:t>
            </a: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ercu Pro"/>
                <a:ea typeface="+mn-ea"/>
                <a:cs typeface="+mn-cs"/>
              </a:rPr>
              <a:t>0330 159 1989</a:t>
            </a:r>
            <a:endParaRPr lang="en-GB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percu Pro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rgbClr val="E61E42"/>
              </a:buClr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ercu Pro"/>
                <a:ea typeface="+mn-ea"/>
                <a:cs typeface="+mn-cs"/>
              </a:rPr>
              <a:t>Animals</a:t>
            </a:r>
            <a:endParaRPr lang="en-GB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percu Pro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rgbClr val="E61E4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ercu Pro"/>
                <a:ea typeface="+mn-ea"/>
                <a:cs typeface="+mn-cs"/>
              </a:rPr>
              <a:t>Exporting of Equines and Import/Export of Animals, Endangered Species and Animal Products: </a:t>
            </a: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ercu Pro"/>
                <a:ea typeface="+mn-ea"/>
                <a:cs typeface="+mn-cs"/>
              </a:rPr>
              <a:t>0300 020 0301</a:t>
            </a:r>
            <a:endParaRPr lang="en-GB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percu Pro"/>
            </a:endParaRPr>
          </a:p>
          <a:p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ercu Pro"/>
                <a:ea typeface="+mn-ea"/>
                <a:cs typeface="+mn-cs"/>
              </a:rPr>
              <a:t>Data and Intellectual Property</a:t>
            </a:r>
            <a:endParaRPr lang="en-GB" sz="1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percu Pro"/>
            </a:endParaRP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Clr>
                <a:srgbClr val="E61E42"/>
              </a:buClr>
              <a:buFont typeface="Wingdings" panose="05000000000000000000" pitchFamily="2" charset="2"/>
              <a:buChar char="§"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ercu Pro"/>
                <a:ea typeface="+mn-ea"/>
                <a:cs typeface="+mn-cs"/>
              </a:rPr>
              <a:t>Intellectual Property Office</a:t>
            </a:r>
            <a:r>
              <a:rPr lang="en-GB" sz="1200">
                <a:latin typeface="Apercu Pro"/>
              </a:rPr>
              <a:t>: </a:t>
            </a: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ercu Pro"/>
                <a:ea typeface="+mn-ea"/>
                <a:cs typeface="+mn-cs"/>
              </a:rPr>
              <a:t>0300 300 2000.</a:t>
            </a:r>
            <a:endParaRPr lang="en-GB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percu Pro"/>
            </a:endParaRP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Clr>
                <a:srgbClr val="E61E42"/>
              </a:buClr>
              <a:buFont typeface="Wingdings" panose="05000000000000000000" pitchFamily="2" charset="2"/>
              <a:buChar char="§"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ercu Pro"/>
                <a:ea typeface="+mn-ea"/>
                <a:cs typeface="+mn-cs"/>
              </a:rPr>
              <a:t>Information Commissioner's Office</a:t>
            </a:r>
            <a:r>
              <a:rPr lang="en-GB" sz="1200">
                <a:latin typeface="Apercu Pro"/>
              </a:rPr>
              <a:t>: </a:t>
            </a: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ercu Pro"/>
                <a:ea typeface="+mn-ea"/>
                <a:cs typeface="+mn-cs"/>
              </a:rPr>
              <a:t>0303 123 1113</a:t>
            </a:r>
            <a:endParaRPr lang="en-GB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percu Pro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rgbClr val="E61E4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ercu Pro"/>
                <a:ea typeface="+mn-ea"/>
                <a:cs typeface="+mn-cs"/>
              </a:rPr>
              <a:t>Consumer Rights: </a:t>
            </a: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ercu Pro"/>
                <a:ea typeface="+mn-ea"/>
                <a:cs typeface="+mn-cs"/>
              </a:rPr>
              <a:t>0808 223 1133 </a:t>
            </a: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ercu Pro"/>
                <a:ea typeface="+mn-ea"/>
                <a:cs typeface="+mn-cs"/>
              </a:rPr>
              <a:t>(Welsh Language option: </a:t>
            </a: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ercu Pro"/>
                <a:ea typeface="+mn-ea"/>
                <a:cs typeface="+mn-cs"/>
              </a:rPr>
              <a:t>0808 223 1144</a:t>
            </a: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ercu Pro"/>
                <a:ea typeface="+mn-ea"/>
                <a:cs typeface="+mn-cs"/>
              </a:rPr>
              <a:t>)</a:t>
            </a:r>
            <a:endParaRPr lang="en-GB" sz="1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percu Pro"/>
            </a:endParaRP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E61E42"/>
              </a:buClr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ercu Pro"/>
                <a:ea typeface="+mn-ea"/>
                <a:cs typeface="+mn-cs"/>
              </a:rPr>
              <a:t>Programmes</a:t>
            </a:r>
            <a:r>
              <a:rPr lang="en-GB" sz="1200" b="1">
                <a:latin typeface="Apercu Pro"/>
              </a:rPr>
              <a:t> </a:t>
            </a:r>
            <a:endParaRPr lang="en-GB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percu Pro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rgbClr val="E61E4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ercu Pro"/>
                <a:ea typeface="+mn-ea"/>
                <a:cs typeface="+mn-cs"/>
              </a:rPr>
              <a:t>Funding by the EU, HMG Guarantee for EU Funds, Horizon 2020, Research Fund for Coat and Steel, COSME, Nuclear Fission, Fusion 4 Energy, </a:t>
            </a:r>
            <a:r>
              <a:rPr kumimoji="0" lang="en-GB" sz="1200" b="0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latin typeface="Apercu Pro"/>
                <a:ea typeface="+mn-ea"/>
                <a:cs typeface="+mn-cs"/>
              </a:rPr>
              <a:t>EUROFusion</a:t>
            </a: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ercu Pro"/>
                <a:ea typeface="+mn-ea"/>
                <a:cs typeface="+mn-cs"/>
              </a:rPr>
              <a:t> and Connecting Europe Facility for Energy: </a:t>
            </a: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ercu Pro"/>
                <a:ea typeface="+mn-ea"/>
                <a:cs typeface="+mn-cs"/>
              </a:rPr>
              <a:t>020 7215 5000</a:t>
            </a:r>
            <a:endParaRPr lang="en-GB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percu Pro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rgbClr val="E61E42"/>
              </a:buClr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ercu Pro"/>
                <a:ea typeface="+mn-ea"/>
                <a:cs typeface="+mn-cs"/>
              </a:rPr>
              <a:t>Other</a:t>
            </a:r>
            <a:endParaRPr lang="en-GB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percu Pro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rgbClr val="E61E4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ercu Pro"/>
                <a:ea typeface="+mn-ea"/>
                <a:cs typeface="+mn-cs"/>
              </a:rPr>
              <a:t>Department for Education helpline:</a:t>
            </a: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ercu Pro"/>
                <a:ea typeface="+mn-ea"/>
                <a:cs typeface="+mn-cs"/>
              </a:rPr>
              <a:t> 0370 000 2288</a:t>
            </a:r>
            <a:endParaRPr lang="en-GB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percu Pro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rgbClr val="E61E4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ercu Pro"/>
                <a:ea typeface="+mn-ea"/>
                <a:cs typeface="+mn-cs"/>
              </a:rPr>
              <a:t>Home Office helpline: </a:t>
            </a: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ercu Pro"/>
                <a:ea typeface="+mn-ea"/>
                <a:cs typeface="+mn-cs"/>
              </a:rPr>
              <a:t>0300 790 6268</a:t>
            </a:r>
            <a:endParaRPr lang="en-GB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percu Pro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rgbClr val="E61E4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ercu Pro"/>
                <a:ea typeface="+mn-ea"/>
                <a:cs typeface="+mn-cs"/>
              </a:rPr>
              <a:t>Department for International Trade Brexit Enquiry Service: </a:t>
            </a: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ercu Pro"/>
                <a:ea typeface="+mn-ea"/>
                <a:cs typeface="+mn-cs"/>
              </a:rPr>
              <a:t>0300 123 7379</a:t>
            </a:r>
            <a:endParaRPr lang="en-GB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percu Pro"/>
            </a:endParaRPr>
          </a:p>
        </p:txBody>
      </p:sp>
    </p:spTree>
    <p:extLst>
      <p:ext uri="{BB962C8B-B14F-4D97-AF65-F5344CB8AC3E}">
        <p14:creationId xmlns:p14="http://schemas.microsoft.com/office/powerpoint/2010/main" val="226824115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955ED1EDB9D049AAF962E36363C8BF" ma:contentTypeVersion="11" ma:contentTypeDescription="Create a new document." ma:contentTypeScope="" ma:versionID="b2db88ddc63a0fa8e28864a0112e8864">
  <xsd:schema xmlns:xsd="http://www.w3.org/2001/XMLSchema" xmlns:xs="http://www.w3.org/2001/XMLSchema" xmlns:p="http://schemas.microsoft.com/office/2006/metadata/properties" xmlns:ns2="eebe9d56-ed7e-4450-8016-23b695d64124" xmlns:ns3="3f09b666-ae19-40b5-95b4-fa279415dc80" targetNamespace="http://schemas.microsoft.com/office/2006/metadata/properties" ma:root="true" ma:fieldsID="330bac9b258f473c46794257cd785b17" ns2:_="" ns3:_="">
    <xsd:import namespace="eebe9d56-ed7e-4450-8016-23b695d64124"/>
    <xsd:import namespace="3f09b666-ae19-40b5-95b4-fa279415dc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be9d56-ed7e-4450-8016-23b695d641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09b666-ae19-40b5-95b4-fa279415dc8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6B886E9-4745-41AE-91FB-275B6AC77A41}"/>
</file>

<file path=customXml/itemProps2.xml><?xml version="1.0" encoding="utf-8"?>
<ds:datastoreItem xmlns:ds="http://schemas.openxmlformats.org/officeDocument/2006/customXml" ds:itemID="{0AABC5D8-6F6A-49E8-9CF2-3CC2EED61827}"/>
</file>

<file path=customXml/itemProps3.xml><?xml version="1.0" encoding="utf-8"?>
<ds:datastoreItem xmlns:ds="http://schemas.openxmlformats.org/officeDocument/2006/customXml" ds:itemID="{23606509-6AB2-4551-BDA7-2E44EC24372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385</Words>
  <Application>Microsoft Office PowerPoint</Application>
  <PresentationFormat>Widescreen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Apercu Pro</vt:lpstr>
      <vt:lpstr>Apercu Pro Medium</vt:lpstr>
      <vt:lpstr>Arial</vt:lpstr>
      <vt:lpstr>Calibri</vt:lpstr>
      <vt:lpstr>Wingdings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Susana Cordoba</dc:creator>
  <cp:lastModifiedBy>Susana Cordoba</cp:lastModifiedBy>
  <cp:revision>2</cp:revision>
  <dcterms:created xsi:type="dcterms:W3CDTF">2021-01-14T15:51:54Z</dcterms:created>
  <dcterms:modified xsi:type="dcterms:W3CDTF">2021-01-19T11:51:35Z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a62f585-b40f-4ab9-bafe-39150f03d124_Enabled">
    <vt:lpwstr>true</vt:lpwstr>
  </property>
  <property fmtid="{D5CDD505-2E9C-101B-9397-08002B2CF9AE}" pid="3" name="MSIP_Label_ba62f585-b40f-4ab9-bafe-39150f03d124_SetDate">
    <vt:lpwstr>2021-01-14T15:52:08Z</vt:lpwstr>
  </property>
  <property fmtid="{D5CDD505-2E9C-101B-9397-08002B2CF9AE}" pid="4" name="MSIP_Label_ba62f585-b40f-4ab9-bafe-39150f03d124_Method">
    <vt:lpwstr>Standard</vt:lpwstr>
  </property>
  <property fmtid="{D5CDD505-2E9C-101B-9397-08002B2CF9AE}" pid="5" name="MSIP_Label_ba62f585-b40f-4ab9-bafe-39150f03d124_Name">
    <vt:lpwstr>OFFICIAL</vt:lpwstr>
  </property>
  <property fmtid="{D5CDD505-2E9C-101B-9397-08002B2CF9AE}" pid="6" name="MSIP_Label_ba62f585-b40f-4ab9-bafe-39150f03d124_SiteId">
    <vt:lpwstr>cbac7005-02c1-43eb-b497-e6492d1b2dd8</vt:lpwstr>
  </property>
  <property fmtid="{D5CDD505-2E9C-101B-9397-08002B2CF9AE}" pid="7" name="MSIP_Label_ba62f585-b40f-4ab9-bafe-39150f03d124_ActionId">
    <vt:lpwstr>df7b3087-d2c0-484d-9202-067617667501</vt:lpwstr>
  </property>
  <property fmtid="{D5CDD505-2E9C-101B-9397-08002B2CF9AE}" pid="8" name="MSIP_Label_ba62f585-b40f-4ab9-bafe-39150f03d124_ContentBits">
    <vt:lpwstr>0</vt:lpwstr>
  </property>
  <property fmtid="{D5CDD505-2E9C-101B-9397-08002B2CF9AE}" pid="9" name="ContentTypeId">
    <vt:lpwstr>0x01010003955ED1EDB9D049AAF962E36363C8BF</vt:lpwstr>
  </property>
</Properties>
</file>